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6" r:id="rId3"/>
    <p:sldId id="259" r:id="rId4"/>
    <p:sldId id="279" r:id="rId5"/>
    <p:sldId id="278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90" r:id="rId14"/>
    <p:sldId id="274" r:id="rId15"/>
    <p:sldId id="275" r:id="rId16"/>
    <p:sldId id="276" r:id="rId17"/>
    <p:sldId id="277" r:id="rId18"/>
    <p:sldId id="289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00099"/>
    <a:srgbClr val="0000CC"/>
    <a:srgbClr val="FF0066"/>
    <a:srgbClr val="009900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0" y="102"/>
      </p:cViewPr>
      <p:guideLst>
        <p:guide orient="horz" pos="23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921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9F7F-222E-48C3-B137-8EA94320EF26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BA11-F555-4041-AE82-A055432C4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3E765-4422-472B-AF78-64ACA1034D57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AB85-CB35-4451-9E6F-C0C5B4BC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  <a:endParaRPr lang="en-US" altLang="ru-RU">
              <a:solidFill>
                <a:srgbClr val="C0E4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91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3229-811A-441F-9374-EB984DC042A9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ECD6-5EB7-4988-8B28-31102C4C0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6709C-FC73-4A62-9FB7-BAF01B0B5935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128D-3F71-4E84-941A-EB0515E72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91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5FC-C7D6-43EC-BF44-6CD1715F4359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5F8E-BBFE-45C4-A64C-1DB86A14D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D0B5-CBC8-4633-8C32-13EFE6E120BD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389B4-200F-4E60-834A-9DE92EEA0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61AE-4286-4954-ACC2-2B12B57F4ED6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CA44-DD2F-45D1-BAB5-D583C8229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731" y="609687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93" y="609600"/>
            <a:ext cx="7060151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54EF-2E1E-4DFB-8633-2F4BE3F7A0AD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3630-680D-4E63-A6E1-058BB72A1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921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01C3-3F4C-4F25-ADA1-5355BE504CC3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D37C-BC1A-4CB3-824E-B09FBE6D2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86561-7BFD-4629-A635-A7C315478CD4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4C1B-76D2-44B8-8D71-7B9D5D6DE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42CF-E8CC-458E-B308-08F3079C4819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B9A0C-B502-4CF2-A2AB-B2E93D204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F1BD-517F-4CC5-91FE-324FBED0913B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9F63-F195-468F-BE3B-04C607651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99D9-C6A4-4E80-A0EC-E7BA37305CF2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F521-721A-48CE-8BFF-47F8D7505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03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803" y="2737333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442" y="2737333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16D8-731D-4E77-A2E5-F96E126C5C82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5ED1-212B-4089-8367-804345567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9FC2-58DF-4EA0-8A06-B92E82405C4C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C11F-CF2A-4C2E-8DF0-A5141D871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DC5B-3F01-43B2-B073-EEE22C168797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E95A0-A800-4B6B-9DC7-09F3CF18C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5012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37C1-DCD7-4A3C-9029-B0BB3046315B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CC87-898F-4CFC-986E-161152E05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691B-E675-46E6-8EC8-A0B1525D0A7F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79F4-0D4E-420C-8392-83A8C61A1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5B03-528C-4FE8-AF6B-D19D6F659F32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4C1D-C388-42F4-B08E-F8E94C08B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  <a:endParaRPr lang="en-US" altLang="ru-RU">
              <a:solidFill>
                <a:srgbClr val="C0E4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91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BBBD-D46E-4FE1-BCF0-310F2E9A1681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0D6F-4301-4D97-B189-3D932C246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7E682-BCFC-475F-996F-2F91E37ED0F4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8E1B-E14A-4CAB-9F4E-E7B133211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91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9C94-B71A-483D-8896-00712D603A57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3AA29-0FA5-4B82-B6C3-BAED64AAB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98FC-5B8A-4C10-9B1C-AA53DF635BF1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C926-98AF-4E81-8CD9-AA1DE9972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8125-6FD7-434C-AC68-DE7FB95CFB3B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BE30-A43A-4979-8901-8F0BDD2F3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8F60-B360-4B89-B05F-173FFD0A7C77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3287-DAA9-4003-81C2-897EC7066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731" y="609687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93" y="609600"/>
            <a:ext cx="7060151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8F8E-4B22-466A-B55B-EED7A0096A9F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FF1E-BFAA-4309-94BD-BD226EEC1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B514F-DCFE-4F97-B106-FDEBB654352E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3532-4D3A-4372-803B-B29694768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03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803" y="2737333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442" y="2737333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A2A7-EF0F-4D75-B9D1-E14611C0EAF1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BDD8-DEDE-48AE-A6A8-DC22CDCE7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EDD9-3F08-4674-8E1D-77267C9D61CA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FB91-EB9B-4F13-ACB8-C8ECD7A8C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1B27-D5B9-4924-8F9C-8BAE7AF11ADE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0A88-FF39-4D37-9F7E-D893FEF95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5012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7D2F-8FD6-4439-832E-F76E62A1190D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66AF-4F93-487F-AE88-3DFD74EFD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A138-22F2-4F2A-B12E-ECAD328E2720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7FD2-3925-4A0F-A553-93567C445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2D1657-5D91-4852-9705-E07A75A3DE96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3C891D-E2D8-48EC-8F0C-E65F920B0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6" r:id="rId1"/>
    <p:sldLayoutId id="2147485010" r:id="rId2"/>
    <p:sldLayoutId id="2147485011" r:id="rId3"/>
    <p:sldLayoutId id="2147485012" r:id="rId4"/>
    <p:sldLayoutId id="2147485013" r:id="rId5"/>
    <p:sldLayoutId id="2147485014" r:id="rId6"/>
    <p:sldLayoutId id="2147485015" r:id="rId7"/>
    <p:sldLayoutId id="2147485016" r:id="rId8"/>
    <p:sldLayoutId id="2147485017" r:id="rId9"/>
    <p:sldLayoutId id="2147485018" r:id="rId10"/>
    <p:sldLayoutId id="2147485037" r:id="rId11"/>
    <p:sldLayoutId id="2147485019" r:id="rId12"/>
    <p:sldLayoutId id="2147485038" r:id="rId13"/>
    <p:sldLayoutId id="2147485020" r:id="rId14"/>
    <p:sldLayoutId id="2147485021" r:id="rId15"/>
    <p:sldLayoutId id="214748502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15F6B-21CB-4C23-9A8B-DB82B755EBA6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90C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77D9E9-00B2-4D2B-AAEA-50775AB2F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40" r:id="rId11"/>
    <p:sldLayoutId id="2147485032" r:id="rId12"/>
    <p:sldLayoutId id="2147485041" r:id="rId13"/>
    <p:sldLayoutId id="2147485033" r:id="rId14"/>
    <p:sldLayoutId id="2147485034" r:id="rId15"/>
    <p:sldLayoutId id="214748503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5"/>
          <p:cNvSpPr>
            <a:spLocks noGrp="1"/>
          </p:cNvSpPr>
          <p:nvPr>
            <p:ph type="title"/>
          </p:nvPr>
        </p:nvSpPr>
        <p:spPr>
          <a:xfrm>
            <a:off x="677863" y="487363"/>
            <a:ext cx="8596312" cy="5303837"/>
          </a:xfrm>
        </p:spPr>
        <p:txBody>
          <a:bodyPr/>
          <a:lstStyle/>
          <a:p>
            <a:pPr marL="342900" indent="-342900" algn="ctr" eaLnBrk="1" hangingPunct="1">
              <a:spcBef>
                <a:spcPts val="1000"/>
              </a:spcBef>
              <a:defRPr/>
            </a:pPr>
            <a:r>
              <a:rPr lang="ru-RU" alt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Предметно-пространственная среда ДОУ в соответствии с требованиями федерального государственного стандарта дошкольного образования.</a:t>
            </a:r>
            <a:br>
              <a:rPr lang="ru-RU" altLang="ru-RU" sz="28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ru-RU" altLang="ru-RU" sz="28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06650" y="2382838"/>
            <a:ext cx="5818188" cy="3881437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136525"/>
            <a:ext cx="8596312" cy="1524000"/>
          </a:xfrm>
        </p:spPr>
        <p:txBody>
          <a:bodyPr/>
          <a:lstStyle/>
          <a:p>
            <a:pPr marL="342900" indent="-342900" algn="ctr" eaLnBrk="1" hangingPunct="1">
              <a:spcBef>
                <a:spcPts val="1000"/>
              </a:spcBef>
              <a:defRPr/>
            </a:pPr>
            <a:br>
              <a:rPr lang="ru-RU" altLang="ru-RU" sz="2900" b="1">
                <a:solidFill>
                  <a:srgbClr val="333333"/>
                </a:solidFill>
                <a:latin typeface="Arial" charset="0"/>
              </a:rPr>
            </a:br>
            <a:r>
              <a:rPr lang="ru-RU" altLang="ru-RU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Доступность среды предполагает:</a:t>
            </a:r>
            <a:br>
              <a:rPr lang="ru-RU" altLang="ru-RU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ru-RU" altLang="ru-RU" sz="32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77863" y="1951038"/>
            <a:ext cx="8596312" cy="4090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Доступность для воспитанников всех помещений, где осуществляется образовательная деятельность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Свободный доступ к играм, игрушкам, пособиям, обеспечивающим все виды детской активности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Исправность и сохранность материалов и оборудования</a:t>
            </a:r>
          </a:p>
          <a:p>
            <a:pPr eaLnBrk="1" hangingPunct="1">
              <a:lnSpc>
                <a:spcPct val="90000"/>
              </a:lnSpc>
            </a:pPr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/>
          <p:cNvSpPr>
            <a:spLocks noGrp="1"/>
          </p:cNvSpPr>
          <p:nvPr>
            <p:ph type="title"/>
          </p:nvPr>
        </p:nvSpPr>
        <p:spPr>
          <a:xfrm>
            <a:off x="704850" y="131763"/>
            <a:ext cx="8596313" cy="1249362"/>
          </a:xfrm>
        </p:spPr>
        <p:txBody>
          <a:bodyPr/>
          <a:lstStyle/>
          <a:p>
            <a:pPr marL="342900" indent="-342900" algn="ctr" eaLnBrk="1" hangingPunct="1">
              <a:spcBef>
                <a:spcPts val="1000"/>
              </a:spcBef>
              <a:defRPr/>
            </a:pPr>
            <a:r>
              <a:rPr lang="ru-RU" altLang="ru-RU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Безопасность среды:</a:t>
            </a:r>
            <a:br>
              <a:rPr lang="ru-RU" altLang="ru-RU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ru-RU" altLang="ru-RU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704850" y="673100"/>
            <a:ext cx="8596313" cy="3892550"/>
          </a:xfrm>
        </p:spPr>
        <p:txBody>
          <a:bodyPr/>
          <a:lstStyle/>
          <a:p>
            <a:pPr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Соответствие всех её элементов по обеспечению надёжности и безопасности, т. е. на игрушки должны быть сертификаты и декларации соответствия</a:t>
            </a:r>
          </a:p>
          <a:p>
            <a:pPr eaLnBrk="1" hangingPunct="1"/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350" y="2738438"/>
            <a:ext cx="2790825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563" y="2741613"/>
            <a:ext cx="282892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C03689-50F1-4416-AF2E-D8D3458998C6}" type="datetime1">
              <a:rPr lang="en-US" smtClean="0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431800" y="1381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1">
              <a:defRPr/>
            </a:pPr>
            <a:r>
              <a:rPr lang="ru-RU" altLang="ru-RU" sz="32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Примерные центры по образовательным областям в свете требований ФГОС</a:t>
            </a: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/>
        </p:nvGraphicFramePr>
        <p:xfrm>
          <a:off x="177800" y="1196975"/>
          <a:ext cx="11572875" cy="5557838"/>
        </p:xfrm>
        <a:graphic>
          <a:graphicData uri="http://schemas.openxmlformats.org/drawingml/2006/table">
            <a:tbl>
              <a:tblPr/>
              <a:tblGrid>
                <a:gridCol w="220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1438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Социально-коммуникативное развитие: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Познавательное развитие: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Речевое развитие: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Художественно-эстетическое развитие: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Физическое развитие: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400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Центр ПДД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Центр пожарной безопасности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Центр труда, уголок дежурств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Центр игровой активности (центр сюжетно-ролевых игр)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Центр «Уголок Природы»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Центр сенсорного развития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Центр конструктивной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Центр математического развития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Центр экспериментирования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Центр речевого развития или уголок речи и грамотности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Центр «Здравствуй, книжка!»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Логопедический уголок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Центр ИЗО или уголок творчества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-Центр музыкально-театрализованной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Центр физического развития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Спортивный уголок «Будь здоров!»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944563"/>
          </a:xfrm>
        </p:spPr>
        <p:txBody>
          <a:bodyPr>
            <a:normAutofit fontScale="90000"/>
          </a:bodyPr>
          <a:lstStyle/>
          <a:p>
            <a:pPr marL="342900" indent="-342900" algn="ctr" eaLnBrk="1" hangingPunct="1">
              <a:spcBef>
                <a:spcPts val="1000"/>
              </a:spcBef>
              <a:defRPr/>
            </a:pPr>
            <a:r>
              <a:rPr lang="ru-RU" altLang="ru-RU" sz="2800" b="1">
                <a:solidFill>
                  <a:srgbClr val="333333"/>
                </a:solidFill>
                <a:latin typeface="Arial" charset="0"/>
              </a:rPr>
              <a:t>РПП среда в младшем дошкольном возрасте:</a:t>
            </a:r>
            <a:br>
              <a:rPr lang="ru-RU" altLang="ru-RU" sz="2800" b="1">
                <a:solidFill>
                  <a:srgbClr val="333333"/>
                </a:solidFill>
                <a:latin typeface="Arial" charset="0"/>
              </a:rPr>
            </a:br>
            <a:endParaRPr lang="ru-RU" altLang="ru-RU" sz="28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828800"/>
            <a:ext cx="8596312" cy="42132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Для детей этого возраста –должно быть достаточно большое пространство в группе для удовлетворения потребности в двигательной активности. Правильно организованная развивающая среда позволяет каждому малышу найти занятие по душе, поверить в свои силы и способности, научиться взаимодействовать с педагогами и со сверстниками, понимать и оценивать их чувства и поступки, а ведь именно это и лежит в основе развивающего обучения.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854075"/>
          </a:xfrm>
        </p:spPr>
        <p:txBody>
          <a:bodyPr>
            <a:normAutofit fontScale="90000"/>
          </a:bodyPr>
          <a:lstStyle/>
          <a:p>
            <a:pPr marL="342900" indent="-342900" algn="ctr" eaLnBrk="1" hangingPunct="1">
              <a:spcBef>
                <a:spcPts val="1000"/>
              </a:spcBef>
              <a:defRPr/>
            </a:pPr>
            <a:r>
              <a:rPr lang="ru-RU" altLang="ru-RU" sz="2800" b="1">
                <a:solidFill>
                  <a:srgbClr val="333333"/>
                </a:solidFill>
                <a:latin typeface="Arial" charset="0"/>
              </a:rPr>
              <a:t>РПП среда в среднем дошкольном возрасте:</a:t>
            </a:r>
            <a:br>
              <a:rPr lang="ru-RU" altLang="ru-RU" sz="2800" b="1">
                <a:solidFill>
                  <a:srgbClr val="333333"/>
                </a:solidFill>
                <a:latin typeface="Arial" charset="0"/>
              </a:rPr>
            </a:br>
            <a:endParaRPr lang="ru-RU" altLang="ru-RU" sz="28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844675"/>
            <a:ext cx="8596312" cy="41973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Организация жизни и воспитание детей пятого года жизни направлены на дальнейшее развитие умения понимать окружающих людей, проявлять к ним доброжелательное отношение, стремиться к общению и взаимодействию.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Предметно-развивающая среда группы организуется с учётом возможностей для детей играть и заниматься отдельными подгруппами. Пособия и игрушки располагаются так, чтобы не мешать их свободному перемещению. Необходимо предусмотреть место для временного уединения дошкольника, где он может подумать, помечтать.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066800"/>
          </a:xfrm>
        </p:spPr>
        <p:txBody>
          <a:bodyPr/>
          <a:lstStyle/>
          <a:p>
            <a:pPr marL="342900" indent="-342900" algn="ctr" eaLnBrk="1" hangingPunct="1">
              <a:spcBef>
                <a:spcPts val="1000"/>
              </a:spcBef>
            </a:pPr>
            <a:r>
              <a:rPr lang="ru-RU" altLang="ru-RU" sz="2800" b="1">
                <a:solidFill>
                  <a:srgbClr val="333333"/>
                </a:solidFill>
                <a:latin typeface="Arial" charset="0"/>
              </a:rPr>
              <a:t>РПП среда в старшем дошкольном возрасте:</a:t>
            </a:r>
            <a:br>
              <a:rPr lang="ru-RU" altLang="ru-RU" sz="2800" b="1">
                <a:solidFill>
                  <a:srgbClr val="333333"/>
                </a:solidFill>
                <a:latin typeface="Arial" charset="0"/>
              </a:rPr>
            </a:br>
            <a:endParaRPr lang="ru-RU" altLang="ru-RU" b="1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677863" y="1951038"/>
            <a:ext cx="8596312" cy="4090987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333333"/>
                </a:solidFill>
                <a:latin typeface="Arial" charset="0"/>
              </a:rPr>
              <a:t>В старшем дошкольном возрасте происходит интенсивное развитие интеллектуальной, нравственно-волевой и эмоциональной сфер личности. Переход в старшую группу связан с изменением психологической позиции детей: они впервые начинают ощущать себя старшими среди других детей в детском саду. Воспитатель помогает дошкольникам понять это новое положение.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863" y="563563"/>
            <a:ext cx="8596312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563563"/>
            <a:ext cx="8596312" cy="32258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200" b="1" dirty="0">
                <a:solidFill>
                  <a:srgbClr val="333333"/>
                </a:solidFill>
                <a:latin typeface="Arial" panose="020B0604020202020204" pitchFamily="34" charset="0"/>
              </a:rPr>
              <a:t>Главной задачей воспитания дошкольников являются создание у детей чувства эмоционального комфорта и психологической защищённости. В детском саду ребёнку важно чувствовать себя любимым и неповторимым. Поэтому, важным является и среда, в которой проходит воспитательный процесс.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163" y="3246438"/>
            <a:ext cx="6599237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altLang="ru-RU" sz="5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1963" y="1474788"/>
            <a:ext cx="8599487" cy="4837112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863" y="396875"/>
            <a:ext cx="8596312" cy="44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441325"/>
            <a:ext cx="8596312" cy="56007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В соответствии с ФГОС программа должна строиться с учетом принципа интеграции образовательных областей и в соответствии с возрастными возможностями и особенностями воспитанников. Решение программных образовательных задач предусматривается не только в совместной деятельности взрослого и детей, но и в самостоятельной деятельности детей, а также при проведении режимных моментов.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0"/>
            <a:ext cx="330517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473075"/>
            <a:ext cx="8596312" cy="44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77863" y="517525"/>
            <a:ext cx="8596312" cy="5761038"/>
          </a:xfrm>
        </p:spPr>
        <p:txBody>
          <a:bodyPr/>
          <a:lstStyle/>
          <a:p>
            <a:pPr algn="ctr" eaLnBrk="1" hangingPunct="1">
              <a:defRPr/>
            </a:pPr>
            <a:endParaRPr lang="ru-RU" altLang="ru-RU" sz="3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defRPr/>
            </a:pPr>
            <a:endParaRPr lang="ru-RU" altLang="ru-RU" sz="3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Предметно-пространственная среда ДОУ- </a:t>
            </a:r>
            <a:r>
              <a:rPr lang="ru-RU" altLang="ru-RU" sz="3200" dirty="0">
                <a:solidFill>
                  <a:srgbClr val="000000"/>
                </a:solidFill>
                <a:latin typeface="Tahoma" pitchFamily="34" charset="0"/>
              </a:rPr>
              <a:t>это система материальных объектов деятельности ребенка, функционально моделирующая содержание его духовного и физического развития.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ru-RU" altLang="ru-RU" sz="3200" dirty="0">
                <a:solidFill>
                  <a:srgbClr val="000000"/>
                </a:solidFill>
                <a:latin typeface="Tahoma" pitchFamily="34" charset="0"/>
              </a:rPr>
              <a:t>                                           </a:t>
            </a:r>
            <a:r>
              <a:rPr lang="ru-RU" altLang="ru-RU" sz="2400" i="1" dirty="0">
                <a:solidFill>
                  <a:srgbClr val="000000"/>
                </a:solidFill>
                <a:latin typeface="Tahoma" pitchFamily="34" charset="0"/>
              </a:rPr>
              <a:t>(С. Л. Новоселова)</a:t>
            </a:r>
          </a:p>
          <a:p>
            <a:pPr marL="0" indent="0" algn="ctr" eaLnBrk="1" hangingPunct="1">
              <a:buFont typeface="Wingdings 3" pitchFamily="18" charset="2"/>
              <a:buNone/>
              <a:defRPr/>
            </a:pPr>
            <a:br>
              <a:rPr lang="ru-RU" altLang="ru-RU" sz="3200" dirty="0">
                <a:solidFill>
                  <a:srgbClr val="000000"/>
                </a:solidFill>
                <a:latin typeface="Tahoma" pitchFamily="34" charset="0"/>
              </a:rPr>
            </a:br>
            <a:endParaRPr lang="ru-RU" alt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473075"/>
            <a:ext cx="8596312" cy="44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883" name="Объект 2"/>
          <p:cNvSpPr>
            <a:spLocks noGrp="1"/>
          </p:cNvSpPr>
          <p:nvPr>
            <p:ph idx="1"/>
          </p:nvPr>
        </p:nvSpPr>
        <p:spPr>
          <a:xfrm>
            <a:off x="677863" y="517525"/>
            <a:ext cx="8596312" cy="5761038"/>
          </a:xfrm>
        </p:spPr>
        <p:txBody>
          <a:bodyPr/>
          <a:lstStyle/>
          <a:p>
            <a:pPr algn="ctr" eaLnBrk="1" hangingPunct="1">
              <a:defRPr/>
            </a:pPr>
            <a:endParaRPr lang="ru-RU" altLang="ru-RU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ru-RU" altLang="ru-RU" sz="3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Развивающая среда – </a:t>
            </a:r>
            <a:r>
              <a:rPr lang="ru-RU" altLang="ru-RU" sz="3200" dirty="0">
                <a:solidFill>
                  <a:srgbClr val="000000"/>
                </a:solidFill>
                <a:latin typeface="Tahoma" pitchFamily="34" charset="0"/>
              </a:rPr>
              <a:t>это необходимый фактор для развития ребенка. Чем богаче и насыщенней развивающая среда, тем интереснее и познавательнее в ней находиться ребенку.</a:t>
            </a:r>
            <a:br>
              <a:rPr lang="ru-RU" altLang="ru-RU" sz="3200" dirty="0">
                <a:solidFill>
                  <a:srgbClr val="000000"/>
                </a:solidFill>
                <a:latin typeface="Tahoma" pitchFamily="34" charset="0"/>
              </a:rPr>
            </a:br>
            <a:br>
              <a:rPr lang="ru-RU" altLang="ru-RU" sz="3200" dirty="0">
                <a:solidFill>
                  <a:srgbClr val="000000"/>
                </a:solidFill>
                <a:latin typeface="Tahoma" pitchFamily="34" charset="0"/>
              </a:rPr>
            </a:br>
            <a:endParaRPr lang="ru-RU" alt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77863" y="579438"/>
            <a:ext cx="8596312" cy="1279525"/>
          </a:xfrm>
        </p:spPr>
        <p:txBody>
          <a:bodyPr>
            <a:normAutofit fontScale="90000"/>
          </a:bodyPr>
          <a:lstStyle/>
          <a:p>
            <a:pPr marL="342900" indent="-342900" algn="ctr" eaLnBrk="1" hangingPunct="1">
              <a:spcBef>
                <a:spcPts val="1000"/>
              </a:spcBef>
              <a:defRPr/>
            </a:pPr>
            <a:r>
              <a:rPr lang="ru-RU" altLang="ru-RU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Предметная развивающая среда должна быть:</a:t>
            </a:r>
            <a:br>
              <a:rPr lang="ru-RU" altLang="ru-RU" sz="2900" b="1">
                <a:solidFill>
                  <a:srgbClr val="404040"/>
                </a:solidFill>
              </a:rPr>
            </a:br>
            <a:endParaRPr lang="ru-RU" altLang="ru-RU" sz="2900" b="1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677863" y="1858963"/>
            <a:ext cx="8596312" cy="4183062"/>
          </a:xfrm>
        </p:spPr>
        <p:txBody>
          <a:bodyPr/>
          <a:lstStyle/>
          <a:p>
            <a:pPr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Содержательно-насыщенной</a:t>
            </a:r>
          </a:p>
          <a:p>
            <a:pPr eaLnBrk="1" hangingPunct="1">
              <a:buClr>
                <a:srgbClr val="90C226"/>
              </a:buClr>
            </a:pPr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Трансформируемой</a:t>
            </a:r>
          </a:p>
          <a:p>
            <a:pPr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Полифункциональной</a:t>
            </a:r>
          </a:p>
          <a:p>
            <a:pPr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Вариативной</a:t>
            </a:r>
          </a:p>
          <a:p>
            <a:pPr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Доступной</a:t>
            </a:r>
          </a:p>
          <a:p>
            <a:pPr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Безопасной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112838"/>
          </a:xfrm>
        </p:spPr>
        <p:txBody>
          <a:bodyPr/>
          <a:lstStyle/>
          <a:p>
            <a:pPr marL="342900" indent="-342900" algn="ctr" eaLnBrk="1" hangingPunct="1">
              <a:spcBef>
                <a:spcPts val="1000"/>
              </a:spcBef>
              <a:defRPr/>
            </a:pPr>
            <a:r>
              <a:rPr lang="ru-RU" altLang="ru-RU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Насыщенность среды предполагает:</a:t>
            </a:r>
            <a:br>
              <a:rPr lang="ru-RU" altLang="ru-RU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ru-RU" altLang="ru-RU" sz="32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677863" y="1722438"/>
            <a:ext cx="8596312" cy="4319587"/>
          </a:xfrm>
        </p:spPr>
        <p:txBody>
          <a:bodyPr/>
          <a:lstStyle/>
          <a:p>
            <a:pPr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Разнообразие материалов, оборудования, инвентаря в группе</a:t>
            </a:r>
          </a:p>
          <a:p>
            <a:pPr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Должна соответствовать возрастным особенностям и содержанию программы</a:t>
            </a:r>
          </a:p>
          <a:p>
            <a:pPr eaLnBrk="1" hangingPunct="1"/>
            <a:endParaRPr lang="ru-RU" altLang="ru-RU" sz="32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87475"/>
          </a:xfrm>
        </p:spPr>
        <p:txBody>
          <a:bodyPr>
            <a:normAutofit fontScale="90000"/>
          </a:bodyPr>
          <a:lstStyle/>
          <a:p>
            <a:pPr marL="342900" indent="-342900" algn="ctr" eaLnBrk="1" hangingPunct="1">
              <a:spcBef>
                <a:spcPts val="1000"/>
              </a:spcBef>
              <a:defRPr/>
            </a:pPr>
            <a:r>
              <a:rPr lang="ru-RU" altLang="ru-RU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Трансформируемость пространства обеспечивает возможность изменений РПП среды в зависимости:</a:t>
            </a:r>
            <a:br>
              <a:rPr lang="ru-RU" altLang="ru-RU" sz="2900" b="1">
                <a:solidFill>
                  <a:srgbClr val="333333"/>
                </a:solidFill>
                <a:latin typeface="Arial" charset="0"/>
              </a:rPr>
            </a:br>
            <a:endParaRPr lang="ru-RU" altLang="ru-RU" sz="2900" b="1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677863" y="2454275"/>
            <a:ext cx="8596312" cy="3587750"/>
          </a:xfrm>
        </p:spPr>
        <p:txBody>
          <a:bodyPr/>
          <a:lstStyle/>
          <a:p>
            <a:pPr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От образовательной ситуации</a:t>
            </a:r>
          </a:p>
          <a:p>
            <a:pPr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От меняющихся интересов детей</a:t>
            </a:r>
          </a:p>
          <a:p>
            <a:pPr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От возможностей детей</a:t>
            </a:r>
          </a:p>
          <a:p>
            <a:pPr eaLnBrk="1" hangingPunct="1"/>
            <a:endParaRPr lang="ru-RU" altLang="ru-RU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235075"/>
          </a:xfrm>
        </p:spPr>
        <p:txBody>
          <a:bodyPr>
            <a:normAutofit fontScale="90000"/>
          </a:bodyPr>
          <a:lstStyle/>
          <a:p>
            <a:pPr marL="342900" indent="-342900" algn="ctr" eaLnBrk="1" hangingPunct="1">
              <a:spcBef>
                <a:spcPts val="1000"/>
              </a:spcBef>
              <a:defRPr/>
            </a:pPr>
            <a:r>
              <a:rPr lang="ru-RU" altLang="ru-RU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Полифункциональность материалов предполагает:</a:t>
            </a:r>
            <a:br>
              <a:rPr lang="ru-RU" altLang="ru-RU" sz="2300">
                <a:solidFill>
                  <a:srgbClr val="333333"/>
                </a:solidFill>
                <a:latin typeface="Arial" charset="0"/>
              </a:rPr>
            </a:br>
            <a:endParaRPr lang="ru-RU" altLang="ru-RU" sz="320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677863" y="2239963"/>
            <a:ext cx="8596312" cy="3802062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Возможность разнообразного использования различных составляющих предметной среды (детская мебель, маты, мягкие модули, ширмы и т. д.)</a:t>
            </a:r>
          </a:p>
          <a:p>
            <a:pPr eaLnBrk="1" hangingPunct="1"/>
            <a:r>
              <a:rPr lang="ru-RU" altLang="ru-RU" sz="28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Наличие не обладающих жёстко закреплённым способом употребления полифункциональных предметов (в т. ч. природные материалы, предметы-заместители)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3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Вариативность среды предполагает:</a:t>
            </a:r>
            <a:endParaRPr lang="ru-RU" altLang="ru-RU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701675" y="1360488"/>
            <a:ext cx="8596313" cy="436562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ru-RU" altLang="ru-RU" sz="3300">
              <a:solidFill>
                <a:srgbClr val="333333"/>
              </a:solidFill>
              <a:latin typeface="Arial" charset="0"/>
            </a:endParaRPr>
          </a:p>
          <a:p>
            <a:pPr marL="0" indent="0"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Наличие различных пространств</a:t>
            </a:r>
          </a:p>
          <a:p>
            <a:pPr marL="0" indent="0"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Периодическую сменяемость игрового материала</a:t>
            </a:r>
          </a:p>
          <a:p>
            <a:pPr marL="0" indent="0"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Разнообразие материалов и игрушек для обеспечения свободного выбора детьми</a:t>
            </a:r>
          </a:p>
          <a:p>
            <a:pPr marL="0" indent="0" eaLnBrk="1" hangingPunct="1"/>
            <a:r>
              <a:rPr lang="ru-RU" altLang="ru-RU"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Появление новых предметов</a:t>
            </a:r>
          </a:p>
          <a:p>
            <a:pPr marL="0" indent="0" eaLnBrk="1" hangingPunct="1"/>
            <a:endParaRPr lang="ru-RU" altLang="ru-RU" sz="3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</TotalTime>
  <Words>658</Words>
  <Application>Microsoft Office PowerPoint</Application>
  <PresentationFormat>Широкоэкранный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Tahoma</vt:lpstr>
      <vt:lpstr>Trebuchet MS</vt:lpstr>
      <vt:lpstr>Wingdings 3</vt:lpstr>
      <vt:lpstr>Грань</vt:lpstr>
      <vt:lpstr>1_Грань</vt:lpstr>
      <vt:lpstr>Предметно-пространственная среда ДОУ в соответствии с требованиями федерального государственного стандарта дошкольного образования. </vt:lpstr>
      <vt:lpstr>Презентация PowerPoint</vt:lpstr>
      <vt:lpstr>Презентация PowerPoint</vt:lpstr>
      <vt:lpstr>Презентация PowerPoint</vt:lpstr>
      <vt:lpstr>Предметная развивающая среда должна быть: </vt:lpstr>
      <vt:lpstr>Насыщенность среды предполагает: </vt:lpstr>
      <vt:lpstr>Трансформируемость пространства обеспечивает возможность изменений РПП среды в зависимости: </vt:lpstr>
      <vt:lpstr>Полифункциональность материалов предполагает: </vt:lpstr>
      <vt:lpstr>Вариативность среды предполагает:</vt:lpstr>
      <vt:lpstr> Доступность среды предполагает: </vt:lpstr>
      <vt:lpstr>Безопасность среды: </vt:lpstr>
      <vt:lpstr>Презентация PowerPoint</vt:lpstr>
      <vt:lpstr>РПП среда в младшем дошкольном возрасте: </vt:lpstr>
      <vt:lpstr>РПП среда в среднем дошкольном возрасте: </vt:lpstr>
      <vt:lpstr>РПП среда в старшем дошкольном возрасте: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Boss</cp:lastModifiedBy>
  <cp:revision>32</cp:revision>
  <dcterms:created xsi:type="dcterms:W3CDTF">2015-10-25T17:55:59Z</dcterms:created>
  <dcterms:modified xsi:type="dcterms:W3CDTF">2024-02-13T10:49:05Z</dcterms:modified>
</cp:coreProperties>
</file>